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Arial Black" pitchFamily="34" charset="0"/>
              </a:rPr>
              <a:t>Автоматизация звука </a:t>
            </a:r>
            <a:r>
              <a:rPr lang="en-US" sz="4800" b="1" dirty="0" smtClean="0">
                <a:solidFill>
                  <a:srgbClr val="002060"/>
                </a:solidFill>
                <a:latin typeface="Arial Black" pitchFamily="34" charset="0"/>
              </a:rPr>
              <a:t>[</a:t>
            </a:r>
            <a:r>
              <a:rPr lang="ru-RU" sz="4800" b="1" dirty="0" smtClean="0">
                <a:solidFill>
                  <a:srgbClr val="002060"/>
                </a:solidFill>
                <a:latin typeface="Arial Black" pitchFamily="34" charset="0"/>
              </a:rPr>
              <a:t>л</a:t>
            </a:r>
            <a:r>
              <a:rPr lang="en-US" sz="4800" b="1" dirty="0" smtClean="0">
                <a:solidFill>
                  <a:srgbClr val="002060"/>
                </a:solidFill>
                <a:latin typeface="Arial Black" pitchFamily="34" charset="0"/>
              </a:rPr>
              <a:t>]</a:t>
            </a:r>
            <a:r>
              <a:rPr lang="ru-RU" sz="4800" b="1" dirty="0" smtClean="0">
                <a:solidFill>
                  <a:srgbClr val="002060"/>
                </a:solidFill>
                <a:latin typeface="Arial Black" pitchFamily="34" charset="0"/>
              </a:rPr>
              <a:t> в слогах</a:t>
            </a:r>
            <a:br>
              <a:rPr lang="ru-RU" sz="48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48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48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>Автор: учитель-логопед </a:t>
            </a:r>
            <a:r>
              <a:rPr lang="ru-RU" sz="2800" b="1" dirty="0" err="1" smtClean="0">
                <a:solidFill>
                  <a:srgbClr val="002060"/>
                </a:solidFill>
                <a:latin typeface="Arial Black" pitchFamily="34" charset="0"/>
              </a:rPr>
              <a:t>Садакова</a:t>
            </a:r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800" b="1" smtClean="0">
                <a:solidFill>
                  <a:srgbClr val="002060"/>
                </a:solidFill>
                <a:latin typeface="Arial Black" pitchFamily="34" charset="0"/>
              </a:rPr>
              <a:t>Анастасия Александровна</a:t>
            </a:r>
            <a:r>
              <a:rPr lang="ru-RU" sz="2800" b="1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house-dobr.krimedu.com/uploads/editor/799/69793/sitepage_23/images/28193498076871036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857999" cy="6858001"/>
          </a:xfrm>
          <a:prstGeom prst="rect">
            <a:avLst/>
          </a:prstGeom>
          <a:noFill/>
        </p:spPr>
      </p:pic>
      <p:sp>
        <p:nvSpPr>
          <p:cNvPr id="3" name="Овальная выноска 2"/>
          <p:cNvSpPr/>
          <p:nvPr/>
        </p:nvSpPr>
        <p:spPr>
          <a:xfrm rot="1487303">
            <a:off x="3966911" y="658277"/>
            <a:ext cx="5368010" cy="1728192"/>
          </a:xfrm>
          <a:prstGeom prst="wedgeEllipseCallout">
            <a:avLst>
              <a:gd name="adj1" fmla="val -33095"/>
              <a:gd name="adj2" fmla="val 6683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</a:rPr>
              <a:t>ЛЫ-ЛЫ-ЛЫ!</a:t>
            </a:r>
            <a:endParaRPr lang="ru-RU" sz="40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s59.radikal.ru/i166/1004/c0/13ee51eb2f3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440" y="1556792"/>
            <a:ext cx="9154440" cy="360040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jdenuno.com/APChemistry/airplan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348880"/>
            <a:ext cx="3456384" cy="2002508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043608" y="620688"/>
            <a:ext cx="2592288" cy="1368152"/>
          </a:xfrm>
          <a:prstGeom prst="cloudCallout">
            <a:avLst>
              <a:gd name="adj1" fmla="val -754"/>
              <a:gd name="adj2" fmla="val 270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Л-Л-Л</a:t>
            </a:r>
            <a:endParaRPr lang="ru-RU" sz="3200" b="1" dirty="0"/>
          </a:p>
        </p:txBody>
      </p:sp>
      <p:sp>
        <p:nvSpPr>
          <p:cNvPr id="5" name="Выноска-облако 4"/>
          <p:cNvSpPr/>
          <p:nvPr/>
        </p:nvSpPr>
        <p:spPr>
          <a:xfrm rot="839703">
            <a:off x="4977594" y="713272"/>
            <a:ext cx="3986187" cy="1979674"/>
          </a:xfrm>
          <a:prstGeom prst="cloudCallout">
            <a:avLst>
              <a:gd name="adj1" fmla="val -11926"/>
              <a:gd name="adj2" fmla="val 463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solidFill>
                  <a:prstClr val="white"/>
                </a:solidFill>
              </a:rPr>
              <a:t>Л-Л-Л</a:t>
            </a:r>
            <a:endParaRPr lang="ru-RU" sz="3200" b="1" dirty="0">
              <a:solidFill>
                <a:prstClr val="white"/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 rot="20099580">
            <a:off x="6300192" y="4437112"/>
            <a:ext cx="2160240" cy="1584176"/>
          </a:xfrm>
          <a:prstGeom prst="cloudCallout">
            <a:avLst>
              <a:gd name="adj1" fmla="val -1948"/>
              <a:gd name="adj2" fmla="val 5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solidFill>
                  <a:prstClr val="white"/>
                </a:solidFill>
              </a:rPr>
              <a:t>Л-Л-Л</a:t>
            </a:r>
            <a:endParaRPr lang="ru-RU" sz="3200" b="1" dirty="0">
              <a:solidFill>
                <a:prstClr val="white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2195736" y="4509120"/>
            <a:ext cx="2592288" cy="165618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solidFill>
                  <a:prstClr val="white"/>
                </a:solidFill>
              </a:rPr>
              <a:t>Л-Л-Л</a:t>
            </a:r>
            <a:endParaRPr lang="ru-RU" sz="3200" b="1" dirty="0">
              <a:solidFill>
                <a:prstClr val="white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323528" y="2708920"/>
            <a:ext cx="2592288" cy="1584176"/>
          </a:xfrm>
          <a:prstGeom prst="cloudCallout">
            <a:avLst>
              <a:gd name="adj1" fmla="val -5638"/>
              <a:gd name="adj2" fmla="val 75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solidFill>
                  <a:prstClr val="white"/>
                </a:solidFill>
              </a:rPr>
              <a:t>Л-Л-Л</a:t>
            </a:r>
            <a:endParaRPr lang="ru-RU" sz="3200" b="1" dirty="0">
              <a:solidFill>
                <a:prstClr val="white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ile.mobilmusic.ru/3d/46/1a/84030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736974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 rot="19778891" flipH="1">
            <a:off x="-165938" y="606748"/>
            <a:ext cx="4779027" cy="1728192"/>
          </a:xfrm>
          <a:prstGeom prst="wedgeEllipseCallout">
            <a:avLst>
              <a:gd name="adj1" fmla="val -4970"/>
              <a:gd name="adj2" fmla="val 8586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</a:rPr>
              <a:t>ЛЯ-ЛЯ-ЛЯ!</a:t>
            </a:r>
            <a:endParaRPr lang="ru-RU" sz="40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g0.liveinternet.ru/images/attach/c/5/86/663/86663160_86248818_ezhiksgarmoshkoy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7452320" cy="6858000"/>
          </a:xfrm>
          <a:prstGeom prst="rect">
            <a:avLst/>
          </a:prstGeom>
          <a:noFill/>
        </p:spPr>
      </p:pic>
      <p:sp>
        <p:nvSpPr>
          <p:cNvPr id="3" name="Овальная выноска 2"/>
          <p:cNvSpPr/>
          <p:nvPr/>
        </p:nvSpPr>
        <p:spPr>
          <a:xfrm rot="2261331">
            <a:off x="4987836" y="960700"/>
            <a:ext cx="4528848" cy="1728192"/>
          </a:xfrm>
          <a:prstGeom prst="wedgeEllipseCallout">
            <a:avLst>
              <a:gd name="adj1" fmla="val -31513"/>
              <a:gd name="adj2" fmla="val 6529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</a:rPr>
              <a:t>ЛИ-ЛИ-ЛИ!</a:t>
            </a:r>
            <a:endParaRPr lang="ru-RU" sz="4000" b="1" dirty="0">
              <a:latin typeface="Arial Black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oxun.ge/uploads/posts/2011-01/1294731381_animacionnie-kartinki-2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9" y="225138"/>
            <a:ext cx="4970134" cy="6195646"/>
          </a:xfrm>
          <a:prstGeom prst="rect">
            <a:avLst/>
          </a:prstGeom>
          <a:noFill/>
        </p:spPr>
      </p:pic>
      <p:sp>
        <p:nvSpPr>
          <p:cNvPr id="3" name="Овальная выноска 2"/>
          <p:cNvSpPr/>
          <p:nvPr/>
        </p:nvSpPr>
        <p:spPr>
          <a:xfrm rot="18901800" flipH="1">
            <a:off x="-88299" y="1120573"/>
            <a:ext cx="4779027" cy="1728192"/>
          </a:xfrm>
          <a:prstGeom prst="wedgeEllipseCallout">
            <a:avLst>
              <a:gd name="adj1" fmla="val -26615"/>
              <a:gd name="adj2" fmla="val 754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</a:rPr>
              <a:t>ЛЕ-ЛЕ-ЛЕ!</a:t>
            </a:r>
            <a:endParaRPr lang="ru-RU" sz="4000" b="1" dirty="0">
              <a:latin typeface="Arial Black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animashki.ucoz.com/_ph/98/2/42702103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5" y="1"/>
            <a:ext cx="6480721" cy="6858000"/>
          </a:xfrm>
          <a:prstGeom prst="rect">
            <a:avLst/>
          </a:prstGeom>
          <a:noFill/>
        </p:spPr>
      </p:pic>
      <p:sp>
        <p:nvSpPr>
          <p:cNvPr id="3" name="Овальная выноска 2"/>
          <p:cNvSpPr/>
          <p:nvPr/>
        </p:nvSpPr>
        <p:spPr>
          <a:xfrm rot="1487303">
            <a:off x="3894902" y="1045702"/>
            <a:ext cx="5368010" cy="1728192"/>
          </a:xfrm>
          <a:prstGeom prst="wedgeEllipseCallout">
            <a:avLst>
              <a:gd name="adj1" fmla="val -26615"/>
              <a:gd name="adj2" fmla="val 754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</a:rPr>
              <a:t>ЛЮ-ЛЮ-ЛЮ!</a:t>
            </a:r>
            <a:endParaRPr lang="ru-RU" sz="4000" b="1" dirty="0">
              <a:latin typeface="Arial Black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g10.hostingpics.net/pics/885825sqluj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890937"/>
            <a:ext cx="6336704" cy="5967063"/>
          </a:xfrm>
          <a:prstGeom prst="rect">
            <a:avLst/>
          </a:prstGeom>
          <a:noFill/>
        </p:spPr>
      </p:pic>
      <p:sp>
        <p:nvSpPr>
          <p:cNvPr id="3" name="Овальная выноска 2"/>
          <p:cNvSpPr/>
          <p:nvPr/>
        </p:nvSpPr>
        <p:spPr>
          <a:xfrm rot="18901800" flipH="1">
            <a:off x="-412843" y="904548"/>
            <a:ext cx="4779027" cy="1728192"/>
          </a:xfrm>
          <a:prstGeom prst="wedgeEllipseCallout">
            <a:avLst>
              <a:gd name="adj1" fmla="val -37230"/>
              <a:gd name="adj2" fmla="val 7488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</a:rPr>
              <a:t>ЛА-ЛА-ЛА!</a:t>
            </a:r>
            <a:endParaRPr lang="ru-RU" sz="4000" b="1" dirty="0">
              <a:latin typeface="Arial Black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tat20.privet.ru/lr/0b32ae9eb216bb6b6af49fbe496663a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8021"/>
            <a:ext cx="3384376" cy="6611339"/>
          </a:xfrm>
          <a:prstGeom prst="rect">
            <a:avLst/>
          </a:prstGeom>
          <a:noFill/>
        </p:spPr>
      </p:pic>
      <p:sp>
        <p:nvSpPr>
          <p:cNvPr id="3" name="Овальная выноска 2"/>
          <p:cNvSpPr/>
          <p:nvPr/>
        </p:nvSpPr>
        <p:spPr>
          <a:xfrm rot="1487303">
            <a:off x="3894902" y="1045702"/>
            <a:ext cx="5368010" cy="1728192"/>
          </a:xfrm>
          <a:prstGeom prst="wedgeEllipseCallout">
            <a:avLst>
              <a:gd name="adj1" fmla="val -26615"/>
              <a:gd name="adj2" fmla="val 75473"/>
            </a:avLst>
          </a:prstGeom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</a:rPr>
              <a:t>ЛО-ЛО-ЛО!</a:t>
            </a:r>
            <a:endParaRPr lang="ru-RU" sz="4000" b="1" dirty="0">
              <a:latin typeface="Arial Black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g0.liveinternet.ru/images/attach/c/4/84/434/84434290_705963393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628800"/>
            <a:ext cx="6616148" cy="4905851"/>
          </a:xfrm>
          <a:prstGeom prst="rect">
            <a:avLst/>
          </a:prstGeom>
          <a:noFill/>
        </p:spPr>
      </p:pic>
      <p:sp>
        <p:nvSpPr>
          <p:cNvPr id="3" name="Овальная выноска 2"/>
          <p:cNvSpPr/>
          <p:nvPr/>
        </p:nvSpPr>
        <p:spPr>
          <a:xfrm rot="20608692">
            <a:off x="2258641" y="484192"/>
            <a:ext cx="5368010" cy="1728192"/>
          </a:xfrm>
          <a:prstGeom prst="wedgeEllipseCallout">
            <a:avLst>
              <a:gd name="adj1" fmla="val -26615"/>
              <a:gd name="adj2" fmla="val 75473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</a:rPr>
              <a:t>ЛУ-ЛУ-ЛУ!</a:t>
            </a:r>
            <a:endParaRPr lang="ru-RU" sz="4000" b="1" dirty="0">
              <a:latin typeface="Arial Black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2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3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4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5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28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Автоматизация звука [л] в слогах  Автор: учитель-логопед Садакова Анастасия Александровна.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Алексей Садаков</cp:lastModifiedBy>
  <cp:revision>5</cp:revision>
  <dcterms:created xsi:type="dcterms:W3CDTF">2013-11-02T15:09:04Z</dcterms:created>
  <dcterms:modified xsi:type="dcterms:W3CDTF">2020-04-22T09:59:47Z</dcterms:modified>
</cp:coreProperties>
</file>