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5F90-79E0-44B7-A58E-4B6ECF5D61AC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4952-3E8D-45AA-BE4F-7BAB7E2E8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5F90-79E0-44B7-A58E-4B6ECF5D61AC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4952-3E8D-45AA-BE4F-7BAB7E2E8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5F90-79E0-44B7-A58E-4B6ECF5D61AC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4952-3E8D-45AA-BE4F-7BAB7E2E8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5F90-79E0-44B7-A58E-4B6ECF5D61AC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4952-3E8D-45AA-BE4F-7BAB7E2E8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5F90-79E0-44B7-A58E-4B6ECF5D61AC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4952-3E8D-45AA-BE4F-7BAB7E2E8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5F90-79E0-44B7-A58E-4B6ECF5D61AC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4952-3E8D-45AA-BE4F-7BAB7E2E8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5F90-79E0-44B7-A58E-4B6ECF5D61AC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4952-3E8D-45AA-BE4F-7BAB7E2E8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5F90-79E0-44B7-A58E-4B6ECF5D61AC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4952-3E8D-45AA-BE4F-7BAB7E2E8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5F90-79E0-44B7-A58E-4B6ECF5D61AC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4952-3E8D-45AA-BE4F-7BAB7E2E8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5F90-79E0-44B7-A58E-4B6ECF5D61AC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4952-3E8D-45AA-BE4F-7BAB7E2E8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5F90-79E0-44B7-A58E-4B6ECF5D61AC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4952-3E8D-45AA-BE4F-7BAB7E2E8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F5F90-79E0-44B7-A58E-4B6ECF5D61AC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B4952-3E8D-45AA-BE4F-7BAB7E2E8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44827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Филиал МБДОУ – детского сада «Детство» детский сад № 135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08823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«Художественно – эстетическое развитие»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Детские праздники, развлечения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Марина\Desktop\народные праздники\валенки\IMG_93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221088"/>
            <a:ext cx="4355976" cy="2636912"/>
          </a:xfrm>
          <a:prstGeom prst="rect">
            <a:avLst/>
          </a:prstGeom>
          <a:noFill/>
        </p:spPr>
      </p:pic>
      <p:pic>
        <p:nvPicPr>
          <p:cNvPr id="2051" name="Picture 3" descr="C:\Users\Марина\Desktop\подготовительная осенины 2016\135 осенины 2016\старшая\IMG_8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4355976" cy="2664296"/>
          </a:xfrm>
          <a:prstGeom prst="rect">
            <a:avLst/>
          </a:prstGeom>
          <a:noFill/>
        </p:spPr>
      </p:pic>
      <p:pic>
        <p:nvPicPr>
          <p:cNvPr id="6" name="Содержимое 6" descr="20151126_1711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264" y="1556792"/>
            <a:ext cx="3394472" cy="4608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Взаимодействие с родителями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Изображение 0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7300" y="1340769"/>
            <a:ext cx="2438400" cy="2736304"/>
          </a:xfrm>
          <a:prstGeom prst="rect">
            <a:avLst/>
          </a:prstGeom>
        </p:spPr>
      </p:pic>
      <p:pic>
        <p:nvPicPr>
          <p:cNvPr id="3074" name="Picture 2" descr="C:\Users\Марина\Desktop\подготовительная осенины 2016\135 осенины 2016\подготовительная 1\IMG_81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40768"/>
            <a:ext cx="4038600" cy="2592287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21088"/>
            <a:ext cx="4104457" cy="2636912"/>
          </a:xfrm>
          <a:prstGeom prst="rect">
            <a:avLst/>
          </a:prstGeom>
        </p:spPr>
      </p:pic>
      <p:pic>
        <p:nvPicPr>
          <p:cNvPr id="8" name="Содержимое 4" descr="DSCN22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149080"/>
            <a:ext cx="4038600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Организация выставок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Марина\Desktop\речевое развитие\20160331_1616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2777"/>
            <a:ext cx="4038600" cy="2448271"/>
          </a:xfrm>
          <a:prstGeom prst="rect">
            <a:avLst/>
          </a:prstGeom>
          <a:noFill/>
        </p:spPr>
      </p:pic>
      <p:pic>
        <p:nvPicPr>
          <p:cNvPr id="4099" name="Picture 3" descr="C:\Users\Марина\Desktop\методическая работа\Новая папка\сад\DSCF67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12777"/>
            <a:ext cx="4038600" cy="2448271"/>
          </a:xfrm>
          <a:prstGeom prst="rect">
            <a:avLst/>
          </a:prstGeom>
          <a:noFill/>
        </p:spPr>
      </p:pic>
      <p:pic>
        <p:nvPicPr>
          <p:cNvPr id="4100" name="Picture 4" descr="C:\Users\Марина\Desktop\все фото\137_fuji\Фотографии поделки 09.2014\P1040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077072"/>
            <a:ext cx="4752528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Театрализованная деятельность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Марина\Desktop\речевое развитие\20170210_0935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3923928" cy="2420888"/>
          </a:xfrm>
          <a:prstGeom prst="rect">
            <a:avLst/>
          </a:prstGeom>
          <a:noFill/>
        </p:spPr>
      </p:pic>
      <p:pic>
        <p:nvPicPr>
          <p:cNvPr id="6" name="Содержимое 3" descr="DSCF86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4437112"/>
            <a:ext cx="4139952" cy="2420888"/>
          </a:xfrm>
        </p:spPr>
      </p:pic>
      <p:pic>
        <p:nvPicPr>
          <p:cNvPr id="7" name="Содержимое 3" descr="IMG_20150227_1555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268760"/>
            <a:ext cx="4536504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Проектная деятельность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Новая папка (6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4139952" cy="4752528"/>
          </a:xfrm>
          <a:prstGeom prst="rect">
            <a:avLst/>
          </a:prstGeom>
        </p:spPr>
      </p:pic>
      <p:pic>
        <p:nvPicPr>
          <p:cNvPr id="6" name="Содержимое 5" descr="DSCN31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44208" y="764705"/>
            <a:ext cx="2699791" cy="3024336"/>
          </a:xfrm>
          <a:prstGeom prst="rect">
            <a:avLst/>
          </a:prstGeom>
        </p:spPr>
      </p:pic>
      <p:pic>
        <p:nvPicPr>
          <p:cNvPr id="7" name="Рисунок 6" descr="C:\Users\Администратор\Desktop\Новая папка (4)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284984"/>
            <a:ext cx="486003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ku9BCpFR-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916832"/>
            <a:ext cx="3888432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</a:rPr>
              <a:t>В соответствии с</a:t>
            </a:r>
            <a:r>
              <a:rPr lang="ru-RU" sz="3200" dirty="0"/>
              <a:t> </a:t>
            </a:r>
            <a:r>
              <a:rPr lang="ru-RU" sz="3200" b="1" dirty="0">
                <a:solidFill>
                  <a:srgbClr val="FF0000"/>
                </a:solidFill>
              </a:rPr>
              <a:t>ФГОС  </a:t>
            </a:r>
            <a:r>
              <a:rPr lang="ru-RU" sz="3200" b="1" dirty="0" smtClean="0">
                <a:solidFill>
                  <a:srgbClr val="FF0000"/>
                </a:solidFill>
              </a:rPr>
              <a:t>ДО</a:t>
            </a:r>
            <a:r>
              <a:rPr lang="ru-RU" sz="3200" dirty="0">
                <a:solidFill>
                  <a:srgbClr val="FF0000"/>
                </a:solidFill>
              </a:rPr>
              <a:t> </a:t>
            </a:r>
            <a:r>
              <a:rPr lang="ru-RU" sz="3200" b="1" dirty="0">
                <a:solidFill>
                  <a:srgbClr val="FF0000"/>
                </a:solidFill>
              </a:rPr>
              <a:t>художественно-эстетическое развитие предполагает: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развитие предпосылок ценностно-смыслового восприятия и понимания произведений искусства </a:t>
            </a:r>
            <a:r>
              <a:rPr lang="ru-RU" sz="2400" b="1" dirty="0" smtClean="0">
                <a:solidFill>
                  <a:srgbClr val="FFFF00"/>
                </a:solidFill>
              </a:rPr>
              <a:t>,  </a:t>
            </a:r>
            <a:r>
              <a:rPr lang="ru-RU" sz="2400" b="1" dirty="0">
                <a:solidFill>
                  <a:srgbClr val="FFFF00"/>
                </a:solidFill>
              </a:rPr>
              <a:t>мира природы</a:t>
            </a:r>
            <a:r>
              <a:rPr lang="ru-RU" sz="2400" b="1" dirty="0" smtClean="0">
                <a:solidFill>
                  <a:srgbClr val="FFFF00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становление эстетического отношения к окружающему миру;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формирование элементарных представлений о видах искусства</a:t>
            </a:r>
            <a:r>
              <a:rPr lang="ru-RU" sz="2400" b="1" dirty="0" smtClean="0">
                <a:solidFill>
                  <a:srgbClr val="FFFF00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восприятие </a:t>
            </a:r>
            <a:r>
              <a:rPr lang="ru-RU" sz="2400" b="1" dirty="0">
                <a:solidFill>
                  <a:srgbClr val="FFFF00"/>
                </a:solidFill>
              </a:rPr>
              <a:t>музыки, художественной литературы, фольклора;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стимулирование сопереживания персонажам художественных произведений</a:t>
            </a:r>
            <a:r>
              <a:rPr lang="ru-RU" sz="2400" b="1" dirty="0" smtClean="0">
                <a:solidFill>
                  <a:srgbClr val="FFFF00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реализацию самостоятельной творческой деятельности детей (изобразительной, конструктивно-модельной, музыкальной и др.).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Художественно-эстетическое развитие детей дошкольного возраста включает: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7646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опыт эмоционально-нравственного отношения</a:t>
            </a:r>
            <a:r>
              <a:rPr lang="ru-RU" dirty="0">
                <a:solidFill>
                  <a:srgbClr val="FFFF00"/>
                </a:solidFill>
              </a:rPr>
              <a:t> ребенка к окружающей действительности, воплощенный в музыке, изобразительном искусстве и художественных произведениях</a:t>
            </a:r>
            <a:r>
              <a:rPr lang="ru-RU" dirty="0" smtClean="0">
                <a:solidFill>
                  <a:srgbClr val="FFFF00"/>
                </a:solidFill>
              </a:rPr>
              <a:t>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опыт</a:t>
            </a:r>
            <a:r>
              <a:rPr lang="ru-RU" dirty="0">
                <a:solidFill>
                  <a:srgbClr val="FFFF00"/>
                </a:solidFill>
              </a:rPr>
              <a:t> художественно-творческой </a:t>
            </a:r>
            <a:r>
              <a:rPr lang="ru-RU" b="1" dirty="0">
                <a:solidFill>
                  <a:srgbClr val="FFFF00"/>
                </a:solidFill>
              </a:rPr>
              <a:t>деятельности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Ведущая педагогическая идея художественно-эстетического воспитания: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создание образовательной системы, ориентированной на развитие личности через приобщение к духовным ценностям, через вовлечение в творческую музыкальную, изобразительную, театрализованную деятельность.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Реализация задач художественно-эстетического воспитания наиболее оптимально будет осуществляться при следующих условиях: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85000" lnSpcReduction="20000"/>
          </a:bodyPr>
          <a:lstStyle/>
          <a:p>
            <a:r>
              <a:rPr lang="ru-RU" sz="3300" dirty="0" smtClean="0">
                <a:solidFill>
                  <a:srgbClr val="FFFF00"/>
                </a:solidFill>
              </a:rPr>
              <a:t>максимальный учет возрастных и индивидуальных особенностей детей;</a:t>
            </a:r>
          </a:p>
          <a:p>
            <a:r>
              <a:rPr lang="ru-RU" sz="3300" dirty="0" smtClean="0">
                <a:solidFill>
                  <a:srgbClr val="FFFF00"/>
                </a:solidFill>
              </a:rPr>
              <a:t> основой художественно-эстетического воспитания является искусство и окружающая жизнь;</a:t>
            </a:r>
          </a:p>
          <a:p>
            <a:r>
              <a:rPr lang="ru-RU" sz="3300" dirty="0" smtClean="0">
                <a:solidFill>
                  <a:srgbClr val="FFFF00"/>
                </a:solidFill>
              </a:rPr>
              <a:t>взаимосвязь художественно-творческой деятельности самих детей с воспитательно-образовательной работой, дающей разнообразную пищу для развития восприятия, образных представлений, воображения и творчества;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85000" lnSpcReduction="20000"/>
          </a:bodyPr>
          <a:lstStyle/>
          <a:p>
            <a:r>
              <a:rPr lang="ru-RU" sz="3300" dirty="0" smtClean="0">
                <a:solidFill>
                  <a:srgbClr val="FFFF00"/>
                </a:solidFill>
              </a:rPr>
              <a:t>интеграция различных видов искусства и разнообразных видов художественно-творческой деятельности, способствующая более глубокому эстетическому осмыслению действительности, искусства и собственного художественного творчества; формированию образных представлений, образного, ассоциативного мышления и воображения.</a:t>
            </a:r>
          </a:p>
          <a:p>
            <a:r>
              <a:rPr lang="ru-RU" sz="3300" dirty="0" smtClean="0">
                <a:solidFill>
                  <a:srgbClr val="FFFF00"/>
                </a:solidFill>
              </a:rPr>
              <a:t>уважительное отношение к результатам творчества детей, широкого включения их произведений в жизнь дошкольного образовательного учреждения;</a:t>
            </a:r>
          </a:p>
          <a:p>
            <a:r>
              <a:rPr lang="ru-RU" sz="3300" dirty="0" smtClean="0">
                <a:solidFill>
                  <a:srgbClr val="FFFF00"/>
                </a:solidFill>
              </a:rPr>
              <a:t>организация выставок, концертов, создание эстетической развивающей среды;</a:t>
            </a:r>
          </a:p>
          <a:p>
            <a:r>
              <a:rPr lang="ru-RU" sz="3300" dirty="0" smtClean="0">
                <a:solidFill>
                  <a:srgbClr val="FFFF00"/>
                </a:solidFill>
              </a:rPr>
              <a:t>вариативность содержания, форм и методов работы с детьми по разным направлениям эстетического воспитания.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Целевые ориентиры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Ребенок обладает установкой положительного отношения к миру, разным видам труда, другим людям и самому себе</a:t>
            </a:r>
            <a:r>
              <a:rPr lang="ru-RU" dirty="0" smtClean="0">
                <a:solidFill>
                  <a:srgbClr val="FFFF00"/>
                </a:solidFill>
              </a:rPr>
              <a:t>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обладает чувством собственного достоинства</a:t>
            </a:r>
            <a:r>
              <a:rPr lang="ru-RU" dirty="0" smtClean="0">
                <a:solidFill>
                  <a:srgbClr val="FFFF00"/>
                </a:solidFill>
              </a:rPr>
              <a:t>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активно взаимодействует со сверстниками и взрослыми, участвует в совместных играх.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Способен </a:t>
            </a:r>
            <a:r>
              <a:rPr lang="ru-RU" dirty="0" smtClean="0">
                <a:solidFill>
                  <a:srgbClr val="FFFF00"/>
                </a:solidFill>
              </a:rPr>
              <a:t>договариваться, учитывать интересы и чувства других, сопереживать неудачам и радоваться успехам </a:t>
            </a:r>
            <a:r>
              <a:rPr lang="ru-RU" dirty="0" smtClean="0">
                <a:solidFill>
                  <a:srgbClr val="FFFF00"/>
                </a:solidFill>
              </a:rPr>
              <a:t>других.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Развивающаяся предметно – пространственная среда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N21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4104456" cy="3096344"/>
          </a:xfrm>
          <a:prstGeom prst="rect">
            <a:avLst/>
          </a:prstGeom>
        </p:spPr>
      </p:pic>
      <p:pic>
        <p:nvPicPr>
          <p:cNvPr id="6" name="Рисунок 5" descr="DSCN2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00808"/>
            <a:ext cx="3960440" cy="3168352"/>
          </a:xfrm>
          <a:prstGeom prst="rect">
            <a:avLst/>
          </a:prstGeom>
        </p:spPr>
      </p:pic>
      <p:pic>
        <p:nvPicPr>
          <p:cNvPr id="7" name="Рисунок 6" descr="DSCN21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645024"/>
            <a:ext cx="4536504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Организация прогулок, экскурсий, походов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Марина\Desktop\подготовительная осенины 2016\парки\елене геннадьевне\Фото0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4355976" cy="3501008"/>
          </a:xfrm>
          <a:prstGeom prst="rect">
            <a:avLst/>
          </a:prstGeom>
          <a:noFill/>
        </p:spPr>
      </p:pic>
      <p:pic>
        <p:nvPicPr>
          <p:cNvPr id="1027" name="Picture 3" descr="C:\Users\Марина\Desktop\подготовительная осенины 2016\парки\DSCN9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4499992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242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Филиал МБДОУ – детского сада «Детство» детский сад № 135</vt:lpstr>
      <vt:lpstr>В соответствии с ФГОС  ДО художественно-эстетическое развитие предполагает:</vt:lpstr>
      <vt:lpstr>Художественно-эстетическое развитие детей дошкольного возраста включает:</vt:lpstr>
      <vt:lpstr>Ведущая педагогическая идея художественно-эстетического воспитания: </vt:lpstr>
      <vt:lpstr>Реализация задач художественно-эстетического воспитания наиболее оптимально будет осуществляться при следующих условиях: </vt:lpstr>
      <vt:lpstr>Слайд 6</vt:lpstr>
      <vt:lpstr>Целевые ориентиры</vt:lpstr>
      <vt:lpstr>Развивающаяся предметно – пространственная среда</vt:lpstr>
      <vt:lpstr>Организация прогулок, экскурсий, походов</vt:lpstr>
      <vt:lpstr>Детские праздники, развлечения</vt:lpstr>
      <vt:lpstr>Взаимодействие с родителями</vt:lpstr>
      <vt:lpstr>Организация выставок</vt:lpstr>
      <vt:lpstr>Театрализованная деятельность</vt:lpstr>
      <vt:lpstr>Проектная деятельность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МБДОУ – детского сада «Детство» детский сад № 135</dc:title>
  <dc:creator>Марина</dc:creator>
  <cp:lastModifiedBy>Марина</cp:lastModifiedBy>
  <cp:revision>16</cp:revision>
  <dcterms:created xsi:type="dcterms:W3CDTF">2017-04-19T13:46:03Z</dcterms:created>
  <dcterms:modified xsi:type="dcterms:W3CDTF">2017-04-20T01:54:12Z</dcterms:modified>
</cp:coreProperties>
</file>