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72" r:id="rId4"/>
    <p:sldId id="265" r:id="rId5"/>
    <p:sldId id="258" r:id="rId6"/>
    <p:sldId id="266" r:id="rId7"/>
    <p:sldId id="270" r:id="rId8"/>
    <p:sldId id="271" r:id="rId9"/>
    <p:sldId id="273" r:id="rId10"/>
    <p:sldId id="274" r:id="rId11"/>
    <p:sldId id="275" r:id="rId12"/>
    <p:sldId id="259" r:id="rId13"/>
    <p:sldId id="260" r:id="rId14"/>
    <p:sldId id="264" r:id="rId15"/>
    <p:sldId id="268" r:id="rId16"/>
    <p:sldId id="263" r:id="rId1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11/8/2016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11/8/2016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11/8/2016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11/8/2016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11/8/2016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11/8/2016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11/8/2016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11/8/2016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11/8/2016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11/8/2016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11/8/2016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11/8/2016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28600"/>
            <a:ext cx="8229600" cy="838200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Филиал МБДОУ детский сад «детство» - детский сад № 135</a:t>
            </a:r>
            <a:endParaRPr lang="ru-RU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219200"/>
            <a:ext cx="6400800" cy="3865098"/>
          </a:xfrm>
        </p:spPr>
        <p:txBody>
          <a:bodyPr>
            <a:normAutofit/>
          </a:bodyPr>
          <a:lstStyle/>
          <a:p>
            <a:endParaRPr lang="ru-RU" sz="3200" b="1" dirty="0" smtClean="0"/>
          </a:p>
          <a:p>
            <a:r>
              <a:rPr lang="ru-RU" sz="3200" b="1" dirty="0" smtClean="0"/>
              <a:t>Уральская инженерная </a:t>
            </a:r>
            <a:r>
              <a:rPr lang="ru-RU" sz="3200" b="1" dirty="0" smtClean="0"/>
              <a:t>школа</a:t>
            </a:r>
          </a:p>
          <a:p>
            <a:endParaRPr lang="ru-RU" sz="3200" b="1" dirty="0" smtClean="0"/>
          </a:p>
          <a:p>
            <a:endParaRPr lang="ru-RU" sz="3200" b="1" dirty="0" smtClean="0"/>
          </a:p>
          <a:p>
            <a:r>
              <a:rPr lang="ru-RU" sz="3200" dirty="0" smtClean="0"/>
              <a:t>Госькова Марина Петровна, </a:t>
            </a:r>
          </a:p>
          <a:p>
            <a:r>
              <a:rPr lang="ru-RU" sz="3200" dirty="0" smtClean="0"/>
              <a:t>старший воспитатель</a:t>
            </a:r>
          </a:p>
          <a:p>
            <a:endParaRPr lang="ru-RU" sz="32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Проект «Дом, в котором я живу»</a:t>
            </a:r>
            <a:endParaRPr lang="ru-RU" dirty="0"/>
          </a:p>
        </p:txBody>
      </p:sp>
      <p:pic>
        <p:nvPicPr>
          <p:cNvPr id="2050" name="Picture 2" descr="E:\лего\конструирование\6Новый проект.bm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076" y="1600200"/>
            <a:ext cx="5327848" cy="4708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Проект «По дороге в детский сад»</a:t>
            </a:r>
            <a:endParaRPr lang="ru-RU" dirty="0"/>
          </a:p>
        </p:txBody>
      </p:sp>
      <p:pic>
        <p:nvPicPr>
          <p:cNvPr id="3074" name="Picture 2" descr="C:\Users\Марина\Desktop\ПДД\САЙТ\DSCF966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200399"/>
            <a:ext cx="4572000" cy="3352801"/>
          </a:xfrm>
          <a:prstGeom prst="rect">
            <a:avLst/>
          </a:prstGeom>
          <a:noFill/>
        </p:spPr>
      </p:pic>
      <p:pic>
        <p:nvPicPr>
          <p:cNvPr id="3075" name="Picture 3" descr="C:\Users\Марина\Desktop\ПДД\САЙТ\DSCF96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28800"/>
            <a:ext cx="4572000" cy="4171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Грамоты</a:t>
            </a:r>
            <a:endParaRPr lang="ru-RU" dirty="0"/>
          </a:p>
        </p:txBody>
      </p:sp>
      <p:pic>
        <p:nvPicPr>
          <p:cNvPr id="4" name="Содержимое 3" descr="20160411_1709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371600"/>
            <a:ext cx="3215216" cy="2411412"/>
          </a:xfrm>
        </p:spPr>
      </p:pic>
      <p:pic>
        <p:nvPicPr>
          <p:cNvPr id="5" name="Рисунок 4" descr="20160411_1710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5400" y="1371600"/>
            <a:ext cx="3276600" cy="2457450"/>
          </a:xfrm>
          <a:prstGeom prst="rect">
            <a:avLst/>
          </a:prstGeom>
        </p:spPr>
      </p:pic>
      <p:pic>
        <p:nvPicPr>
          <p:cNvPr id="6" name="Рисунок 5" descr="20160411_1710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3400" y="4191000"/>
            <a:ext cx="3149600" cy="2362200"/>
          </a:xfrm>
          <a:prstGeom prst="rect">
            <a:avLst/>
          </a:prstGeom>
        </p:spPr>
      </p:pic>
      <p:pic>
        <p:nvPicPr>
          <p:cNvPr id="7" name="Рисунок 6" descr="20160411_17113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81600" y="4114800"/>
            <a:ext cx="3352800" cy="251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Участие детей в конкурсах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«Кенгуренок» 2015г, районный конкурс (грамота участников)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«Елочная игрушка 2014, 2015», районный конкурс (Диплом победителей)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Городской конкурс книжек-малышек «Инженером стать хочу»( Почетная грамота за участие)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54736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«</a:t>
            </a:r>
            <a:r>
              <a:rPr lang="ru-RU" dirty="0" smtClean="0"/>
              <a:t>ТИКО изобретатели» 2015, районный конкурс </a:t>
            </a:r>
            <a:endParaRPr lang="ru-RU" dirty="0"/>
          </a:p>
        </p:txBody>
      </p:sp>
      <p:pic>
        <p:nvPicPr>
          <p:cNvPr id="4" name="Рисунок 3" descr="20151102_1618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2667000"/>
            <a:ext cx="1943100" cy="2590800"/>
          </a:xfrm>
          <a:prstGeom prst="rect">
            <a:avLst/>
          </a:prstGeom>
        </p:spPr>
      </p:pic>
      <p:pic>
        <p:nvPicPr>
          <p:cNvPr id="5" name="Рисунок 4" descr="DSC_01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19400" y="2362200"/>
            <a:ext cx="2659529" cy="1761506"/>
          </a:xfrm>
          <a:prstGeom prst="rect">
            <a:avLst/>
          </a:prstGeom>
        </p:spPr>
      </p:pic>
      <p:pic>
        <p:nvPicPr>
          <p:cNvPr id="6" name="Рисунок 5" descr="IMG_01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19400" y="4267200"/>
            <a:ext cx="2565400" cy="1924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69976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Педагогическая мастерская «Развитие познавательной сферы дошкольников средствами </a:t>
            </a:r>
            <a:r>
              <a:rPr lang="ru-RU" dirty="0" smtClean="0"/>
              <a:t>педагогических технологий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" name="Рисунок 3" descr="IMG_05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43200" y="2514600"/>
            <a:ext cx="3505200" cy="350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5400" dirty="0" smtClean="0"/>
              <a:t>Спасибо за внимание!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/>
              <a:t>Цель: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3200" dirty="0" smtClean="0"/>
              <a:t>     обеспечение </a:t>
            </a:r>
            <a:r>
              <a:rPr lang="ru-RU" sz="3200" dirty="0" smtClean="0"/>
              <a:t>организационно-педагогических условий для формирования инженерного мышления у детей дошкольного возраста.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/>
              <a:t>Задачи: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создание условий для формирования инженерного мышления у воспитанников; </a:t>
            </a:r>
          </a:p>
          <a:p>
            <a:r>
              <a:rPr lang="ru-RU" dirty="0" smtClean="0"/>
              <a:t>формирование инженерного мышления у воспитанников в рамках познавательной и исследовательской деятельности;</a:t>
            </a:r>
          </a:p>
          <a:p>
            <a:r>
              <a:rPr lang="ru-RU" dirty="0" smtClean="0"/>
              <a:t>формирование мотивации к техническому творчеству в процессе использования технологий  </a:t>
            </a:r>
            <a:r>
              <a:rPr lang="en-US" dirty="0" smtClean="0"/>
              <a:t>LEGO </a:t>
            </a:r>
            <a:r>
              <a:rPr lang="ru-RU" dirty="0" smtClean="0"/>
              <a:t> </a:t>
            </a:r>
            <a:r>
              <a:rPr lang="ru-RU" dirty="0" smtClean="0"/>
              <a:t>- конструирования и ТИКО -конструирования.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Непрерывная образовательная деятельность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Тема инженерии отмечается в областях НОД:</a:t>
            </a:r>
          </a:p>
          <a:p>
            <a:pPr>
              <a:buFontTx/>
              <a:buChar char="-"/>
            </a:pPr>
            <a:r>
              <a:rPr lang="ru-RU" dirty="0" smtClean="0"/>
              <a:t>Речевое развитие</a:t>
            </a:r>
          </a:p>
          <a:p>
            <a:pPr>
              <a:buFontTx/>
              <a:buChar char="-"/>
            </a:pPr>
            <a:r>
              <a:rPr lang="ru-RU" dirty="0" smtClean="0"/>
              <a:t>Художественно-эстетическое развитие</a:t>
            </a:r>
          </a:p>
          <a:p>
            <a:pPr>
              <a:buFontTx/>
              <a:buChar char="-"/>
            </a:pPr>
            <a:r>
              <a:rPr lang="ru-RU" dirty="0" smtClean="0"/>
              <a:t>Познавательное развитие</a:t>
            </a:r>
            <a:endParaRPr lang="ru-RU" dirty="0"/>
          </a:p>
        </p:txBody>
      </p:sp>
      <p:pic>
        <p:nvPicPr>
          <p:cNvPr id="4" name="Рисунок 3" descr="20160408_1607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3810000"/>
            <a:ext cx="1828800" cy="2438400"/>
          </a:xfrm>
          <a:prstGeom prst="rect">
            <a:avLst/>
          </a:prstGeom>
        </p:spPr>
      </p:pic>
      <p:pic>
        <p:nvPicPr>
          <p:cNvPr id="5" name="Рисунок 4" descr="IMG_02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38400" y="3657600"/>
            <a:ext cx="2209800" cy="1657350"/>
          </a:xfrm>
          <a:prstGeom prst="rect">
            <a:avLst/>
          </a:prstGeom>
        </p:spPr>
      </p:pic>
      <p:pic>
        <p:nvPicPr>
          <p:cNvPr id="7" name="Рисунок 6" descr="DSC0654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7010400" y="3048000"/>
            <a:ext cx="2133600" cy="1600200"/>
          </a:xfrm>
          <a:prstGeom prst="rect">
            <a:avLst/>
          </a:prstGeom>
        </p:spPr>
      </p:pic>
      <p:pic>
        <p:nvPicPr>
          <p:cNvPr id="8" name="Рисунок 7" descr="IMG_073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29200" y="4724400"/>
            <a:ext cx="2438400" cy="1828800"/>
          </a:xfrm>
          <a:prstGeom prst="rect">
            <a:avLst/>
          </a:prstGeom>
        </p:spPr>
      </p:pic>
      <p:pic>
        <p:nvPicPr>
          <p:cNvPr id="9" name="Рисунок 8" descr="20160408_1607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3962400"/>
            <a:ext cx="1828800" cy="2438400"/>
          </a:xfrm>
          <a:prstGeom prst="rect">
            <a:avLst/>
          </a:prstGeom>
        </p:spPr>
      </p:pic>
      <p:pic>
        <p:nvPicPr>
          <p:cNvPr id="10" name="Рисунок 9" descr="20160408_1607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0"/>
            <a:ext cx="2209800" cy="2743200"/>
          </a:xfrm>
          <a:prstGeom prst="rect">
            <a:avLst/>
          </a:prstGeom>
        </p:spPr>
      </p:pic>
      <p:pic>
        <p:nvPicPr>
          <p:cNvPr id="11" name="Рисунок 10" descr="IMG_02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90800" y="3810000"/>
            <a:ext cx="2209800" cy="1657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Предметно-развивающая среда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рамках программы «Уральская инженерная школа» </a:t>
            </a:r>
            <a:r>
              <a:rPr lang="en-US" dirty="0" smtClean="0"/>
              <a:t> </a:t>
            </a:r>
            <a:r>
              <a:rPr lang="ru-RU" dirty="0" smtClean="0"/>
              <a:t>в группах  оборудованы</a:t>
            </a:r>
            <a:r>
              <a:rPr lang="ru-RU" dirty="0" smtClean="0"/>
              <a:t> </a:t>
            </a:r>
            <a:r>
              <a:rPr lang="ru-RU" dirty="0" smtClean="0"/>
              <a:t> мини-лаборатории </a:t>
            </a:r>
            <a:r>
              <a:rPr lang="ru-RU" dirty="0" smtClean="0"/>
              <a:t> с целью создания условий для формирования основного целостного мировидения ребёнка средствами эксперимента.</a:t>
            </a:r>
            <a:endParaRPr lang="ru-RU" dirty="0"/>
          </a:p>
        </p:txBody>
      </p:sp>
      <p:pic>
        <p:nvPicPr>
          <p:cNvPr id="4" name="Рисунок 3" descr="detsad-203732-13955069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4038600"/>
            <a:ext cx="2275840" cy="1706880"/>
          </a:xfrm>
          <a:prstGeom prst="rect">
            <a:avLst/>
          </a:prstGeom>
        </p:spPr>
      </p:pic>
      <p:pic>
        <p:nvPicPr>
          <p:cNvPr id="5" name="Рисунок 4" descr="f0283fa827093476ffb32b5de99cf1c4_jp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24400" y="3962400"/>
            <a:ext cx="3024187" cy="22667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00456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О</a:t>
            </a:r>
            <a:r>
              <a:rPr lang="ru-RU" dirty="0" smtClean="0"/>
              <a:t>снащены различными </a:t>
            </a:r>
            <a:r>
              <a:rPr lang="ru-RU" dirty="0" smtClean="0"/>
              <a:t>видами конструкторов</a:t>
            </a:r>
            <a:endParaRPr lang="ru-RU" dirty="0"/>
          </a:p>
        </p:txBody>
      </p:sp>
      <p:pic>
        <p:nvPicPr>
          <p:cNvPr id="4" name="Рисунок 3" descr="20160408_164938_HD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6800" y="1676400"/>
            <a:ext cx="3086100" cy="4114800"/>
          </a:xfrm>
          <a:prstGeom prst="rect">
            <a:avLst/>
          </a:prstGeom>
        </p:spPr>
      </p:pic>
      <p:pic>
        <p:nvPicPr>
          <p:cNvPr id="5" name="Рисунок 4" descr="IMG_14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29200" y="1600200"/>
            <a:ext cx="3048000" cy="406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14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1524000"/>
            <a:ext cx="3359944" cy="4479925"/>
          </a:xfrm>
        </p:spPr>
      </p:pic>
      <p:pic>
        <p:nvPicPr>
          <p:cNvPr id="5" name="Рисунок 4" descr="20151102_1602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29200" y="1524000"/>
            <a:ext cx="3429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69976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Создан </a:t>
            </a:r>
            <a:r>
              <a:rPr lang="ru-RU" dirty="0" smtClean="0"/>
              <a:t>музей математики « Юный Архимед»</a:t>
            </a:r>
            <a:endParaRPr lang="ru-RU" dirty="0"/>
          </a:p>
        </p:txBody>
      </p:sp>
      <p:pic>
        <p:nvPicPr>
          <p:cNvPr id="5" name="Рисунок 4" descr="20160311_092637_HD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1905000"/>
            <a:ext cx="3556000" cy="2667000"/>
          </a:xfrm>
          <a:prstGeom prst="rect">
            <a:avLst/>
          </a:prstGeom>
        </p:spPr>
      </p:pic>
      <p:pic>
        <p:nvPicPr>
          <p:cNvPr id="6" name="Рисунок 5" descr="20160311_0923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76800" y="1828800"/>
            <a:ext cx="3759200" cy="2819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ru-RU" dirty="0" smtClean="0"/>
              <a:t>Мини – музей «Космос»</a:t>
            </a:r>
            <a:endParaRPr lang="ru-RU" dirty="0"/>
          </a:p>
        </p:txBody>
      </p:sp>
      <p:pic>
        <p:nvPicPr>
          <p:cNvPr id="4" name="Содержимое 3" descr="Рисунок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91200" y="2667000"/>
            <a:ext cx="3352800" cy="3733800"/>
          </a:xfrm>
        </p:spPr>
      </p:pic>
      <p:pic>
        <p:nvPicPr>
          <p:cNvPr id="1026" name="Picture 2" descr="C:\Users\Марина\Desktop\Рисунок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1143001"/>
            <a:ext cx="2895599" cy="2514600"/>
          </a:xfrm>
          <a:prstGeom prst="rect">
            <a:avLst/>
          </a:prstGeom>
          <a:noFill/>
        </p:spPr>
      </p:pic>
      <p:pic>
        <p:nvPicPr>
          <p:cNvPr id="1027" name="Picture 3" descr="C:\Users\Марина\Desktop\Рисунок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505200"/>
            <a:ext cx="4876799" cy="33527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13">
      <a:dk1>
        <a:srgbClr val="000000"/>
      </a:dk1>
      <a:lt1>
        <a:srgbClr val="000000"/>
      </a:lt1>
      <a:dk2>
        <a:srgbClr val="B13F9A"/>
      </a:dk2>
      <a:lt2>
        <a:srgbClr val="000000"/>
      </a:lt2>
      <a:accent1>
        <a:srgbClr val="000000"/>
      </a:accent1>
      <a:accent2>
        <a:srgbClr val="000000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000000"/>
      </a:hlink>
      <a:folHlink>
        <a:srgbClr val="D490C5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342</TotalTime>
  <Words>205</Words>
  <Application>Microsoft Office PowerPoint</Application>
  <PresentationFormat>Экран (4:3)</PresentationFormat>
  <Paragraphs>34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Апекс</vt:lpstr>
      <vt:lpstr>Филиал МБДОУ детский сад «детство» - детский сад № 135</vt:lpstr>
      <vt:lpstr>Цель:</vt:lpstr>
      <vt:lpstr>Задачи:</vt:lpstr>
      <vt:lpstr>Непрерывная образовательная деятельность</vt:lpstr>
      <vt:lpstr>Предметно-развивающая среда</vt:lpstr>
      <vt:lpstr>Слайд 6</vt:lpstr>
      <vt:lpstr>Слайд 7</vt:lpstr>
      <vt:lpstr>Слайд 8</vt:lpstr>
      <vt:lpstr>Мини – музей «Космос»</vt:lpstr>
      <vt:lpstr>Проект «Дом, в котором я живу»</vt:lpstr>
      <vt:lpstr>Проект «По дороге в детский сад»</vt:lpstr>
      <vt:lpstr>Грамоты</vt:lpstr>
      <vt:lpstr>Участие детей в конкурсах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Филиал МБДОУ детский сад «детство» - детский сад № 135</dc:title>
  <dc:creator>Евгений</dc:creator>
  <cp:lastModifiedBy>Марина</cp:lastModifiedBy>
  <cp:revision>35</cp:revision>
  <dcterms:created xsi:type="dcterms:W3CDTF">2016-04-11T17:31:58Z</dcterms:created>
  <dcterms:modified xsi:type="dcterms:W3CDTF">2016-11-08T02:48:31Z</dcterms:modified>
</cp:coreProperties>
</file>