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56" r:id="rId3"/>
    <p:sldId id="263" r:id="rId4"/>
    <p:sldId id="262" r:id="rId5"/>
    <p:sldId id="265" r:id="rId6"/>
    <p:sldId id="261" r:id="rId7"/>
    <p:sldId id="260" r:id="rId8"/>
    <p:sldId id="259" r:id="rId9"/>
    <p:sldId id="258" r:id="rId10"/>
    <p:sldId id="257" r:id="rId11"/>
    <p:sldId id="266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0" d="100"/>
          <a:sy n="50" d="100"/>
        </p:scale>
        <p:origin x="787" y="-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557E4-0143-4965-AB64-BB65FBAD7087}" type="datetimeFigureOut">
              <a:rPr lang="ru-RU" smtClean="0"/>
              <a:t>27.02.2022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5CB2D-7AAA-48B8-805B-2CE4A8AF66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0427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557E4-0143-4965-AB64-BB65FBAD7087}" type="datetimeFigureOut">
              <a:rPr lang="ru-RU" smtClean="0"/>
              <a:t>27.02.2022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5CB2D-7AAA-48B8-805B-2CE4A8AF66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9116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557E4-0143-4965-AB64-BB65FBAD7087}" type="datetimeFigureOut">
              <a:rPr lang="ru-RU" smtClean="0"/>
              <a:t>27.02.2022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5CB2D-7AAA-48B8-805B-2CE4A8AF66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81530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557E4-0143-4965-AB64-BB65FBAD7087}" type="datetimeFigureOut">
              <a:rPr lang="ru-RU" smtClean="0"/>
              <a:t>27.02.2022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5CB2D-7AAA-48B8-805B-2CE4A8AF66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14530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557E4-0143-4965-AB64-BB65FBAD7087}" type="datetimeFigureOut">
              <a:rPr lang="ru-RU" smtClean="0"/>
              <a:t>27.02.2022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5CB2D-7AAA-48B8-805B-2CE4A8AF66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64287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557E4-0143-4965-AB64-BB65FBAD7087}" type="datetimeFigureOut">
              <a:rPr lang="ru-RU" smtClean="0"/>
              <a:t>27.02.2022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5CB2D-7AAA-48B8-805B-2CE4A8AF66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28722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557E4-0143-4965-AB64-BB65FBAD7087}" type="datetimeFigureOut">
              <a:rPr lang="ru-RU" smtClean="0"/>
              <a:t>27.02.2022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5CB2D-7AAA-48B8-805B-2CE4A8AF66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61600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557E4-0143-4965-AB64-BB65FBAD7087}" type="datetimeFigureOut">
              <a:rPr lang="ru-RU" smtClean="0"/>
              <a:t>27.02.2022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5CB2D-7AAA-48B8-805B-2CE4A8AF66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03696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557E4-0143-4965-AB64-BB65FBAD7087}" type="datetimeFigureOut">
              <a:rPr lang="ru-RU" smtClean="0"/>
              <a:t>27.02.2022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5CB2D-7AAA-48B8-805B-2CE4A8AF66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40977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557E4-0143-4965-AB64-BB65FBAD7087}" type="datetimeFigureOut">
              <a:rPr lang="ru-RU" smtClean="0"/>
              <a:t>27.02.2022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5CB2D-7AAA-48B8-805B-2CE4A8AF66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01027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557E4-0143-4965-AB64-BB65FBAD7087}" type="datetimeFigureOut">
              <a:rPr lang="ru-RU" smtClean="0"/>
              <a:t>27.02.2022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A5CB2D-7AAA-48B8-805B-2CE4A8AF66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30752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9557E4-0143-4965-AB64-BB65FBAD7087}" type="datetimeFigureOut">
              <a:rPr lang="ru-RU" smtClean="0"/>
              <a:t>27.02.2022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A5CB2D-7AAA-48B8-805B-2CE4A8AF66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83201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povarenok.ru/recipes/ingredient/2339/" TargetMode="External"/><Relationship Id="rId3" Type="http://schemas.openxmlformats.org/officeDocument/2006/relationships/image" Target="../media/image5.png"/><Relationship Id="rId7" Type="http://schemas.openxmlformats.org/officeDocument/2006/relationships/hyperlink" Target="https://www.povarenok.ru/recipes/ingredient/1125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www.povarenok.ru/recipes/ingredient/1681/" TargetMode="External"/><Relationship Id="rId5" Type="http://schemas.openxmlformats.org/officeDocument/2006/relationships/hyperlink" Target="https://www.povarenok.ru/recipes/ingredient/1601/" TargetMode="External"/><Relationship Id="rId10" Type="http://schemas.openxmlformats.org/officeDocument/2006/relationships/hyperlink" Target="https://www.povarenok.ru/recipes/ingredient/2227/" TargetMode="External"/><Relationship Id="rId4" Type="http://schemas.openxmlformats.org/officeDocument/2006/relationships/hyperlink" Target="https://www.povarenok.ru/recipes/ingredient/3562/" TargetMode="External"/><Relationship Id="rId9" Type="http://schemas.openxmlformats.org/officeDocument/2006/relationships/hyperlink" Target="https://www.povarenok.ru/recipes/ingredient/1156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jp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0963"/>
            <a:ext cx="12192000" cy="7153275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21920" y="87630"/>
            <a:ext cx="7680960" cy="1737995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Филиал МБДОУ – детский сад «Детство» детский сад № 135</a:t>
            </a: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4913" y="1158238"/>
            <a:ext cx="8922174" cy="5018723"/>
          </a:xfrm>
        </p:spPr>
      </p:pic>
      <p:sp>
        <p:nvSpPr>
          <p:cNvPr id="7" name="Заголовок 3"/>
          <p:cNvSpPr txBox="1">
            <a:spLocks/>
          </p:cNvSpPr>
          <p:nvPr/>
        </p:nvSpPr>
        <p:spPr>
          <a:xfrm>
            <a:off x="2476783" y="1157446"/>
            <a:ext cx="7394504" cy="15116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Любимые блюда современных богатырей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8" name="Заголовок 3"/>
          <p:cNvSpPr txBox="1">
            <a:spLocks/>
          </p:cNvSpPr>
          <p:nvPr/>
        </p:nvSpPr>
        <p:spPr>
          <a:xfrm>
            <a:off x="1965960" y="5307963"/>
            <a:ext cx="7680960" cy="17379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Воспитатель : </a:t>
            </a:r>
            <a:r>
              <a:rPr lang="ru-RU" sz="2000" b="1" dirty="0" err="1" smtClean="0">
                <a:solidFill>
                  <a:srgbClr val="002060"/>
                </a:solidFill>
              </a:rPr>
              <a:t>Бабакова</a:t>
            </a:r>
            <a:r>
              <a:rPr lang="ru-RU" sz="2000" b="1" dirty="0" smtClean="0">
                <a:solidFill>
                  <a:srgbClr val="002060"/>
                </a:solidFill>
              </a:rPr>
              <a:t> Наталья Александровна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Воспитанники подготовительной к школе группы</a:t>
            </a:r>
            <a:endParaRPr lang="ru-RU" sz="2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13100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7153275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ГРЕЧА РАССЫПУХА</a:t>
            </a:r>
            <a:endParaRPr lang="ru-RU" b="1" dirty="0"/>
          </a:p>
        </p:txBody>
      </p:sp>
      <p:sp>
        <p:nvSpPr>
          <p:cNvPr id="2" name="Объект 1"/>
          <p:cNvSpPr>
            <a:spLocks noGrp="1"/>
          </p:cNvSpPr>
          <p:nvPr>
            <p:ph sz="half" idx="1"/>
          </p:nvPr>
        </p:nvSpPr>
        <p:spPr>
          <a:xfrm>
            <a:off x="548640" y="1341120"/>
            <a:ext cx="6553200" cy="5394960"/>
          </a:xfrm>
        </p:spPr>
        <p:txBody>
          <a:bodyPr>
            <a:normAutofit fontScale="77500" lnSpcReduction="20000"/>
          </a:bodyPr>
          <a:lstStyle/>
          <a:p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</a:rPr>
              <a:t>1 стакан гречневой крупы,</a:t>
            </a:r>
            <a:br>
              <a:rPr lang="ru-RU" dirty="0">
                <a:solidFill>
                  <a:srgbClr val="333333"/>
                </a:solidFill>
                <a:latin typeface="Arial" panose="020B0604020202020204" pitchFamily="34" charset="0"/>
              </a:rPr>
            </a:b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</a:rPr>
              <a:t>2 стакана воды,</a:t>
            </a:r>
            <a:br>
              <a:rPr lang="ru-RU" dirty="0">
                <a:solidFill>
                  <a:srgbClr val="333333"/>
                </a:solidFill>
                <a:latin typeface="Arial" panose="020B0604020202020204" pitchFamily="34" charset="0"/>
              </a:rPr>
            </a:b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</a:rPr>
              <a:t>30 г сливочного </a:t>
            </a:r>
            <a:r>
              <a:rPr lang="ru-RU" dirty="0" smtClean="0">
                <a:solidFill>
                  <a:srgbClr val="333333"/>
                </a:solidFill>
                <a:latin typeface="Arial" panose="020B0604020202020204" pitchFamily="34" charset="0"/>
              </a:rPr>
              <a:t>масла, соль </a:t>
            </a: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</a:rPr>
              <a:t>по </a:t>
            </a:r>
            <a:r>
              <a:rPr lang="ru-RU">
                <a:solidFill>
                  <a:srgbClr val="333333"/>
                </a:solidFill>
                <a:latin typeface="Arial" panose="020B0604020202020204" pitchFamily="34" charset="0"/>
              </a:rPr>
              <a:t>вкусу</a:t>
            </a:r>
            <a:r>
              <a:rPr lang="ru-RU" smtClean="0">
                <a:solidFill>
                  <a:srgbClr val="333333"/>
                </a:solidFill>
                <a:latin typeface="Arial" panose="020B0604020202020204" pitchFamily="34" charset="0"/>
              </a:rPr>
              <a:t>.</a:t>
            </a:r>
          </a:p>
          <a:p>
            <a:pPr marL="0" indent="0">
              <a:buNone/>
            </a:pP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</a:rPr>
              <a:t/>
            </a:r>
            <a:br>
              <a:rPr lang="ru-RU" dirty="0">
                <a:solidFill>
                  <a:srgbClr val="333333"/>
                </a:solidFill>
                <a:latin typeface="Arial" panose="020B0604020202020204" pitchFamily="34" charset="0"/>
              </a:rPr>
            </a:b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</a:rPr>
              <a:t>1 стакан промытой гречки просушить и обжарить на сильном огне 5 минут. В кастрюле довести до кипения 2 стакана воды, добавить соль по вкусу и насыпать гречку. После закипания убрать пену и готовить под крышкой на медленном огне 15-20 минут. Перемешивать гречку не нужно. В готовую гречку добавить 30 г сливочного масла и размешать.</a:t>
            </a:r>
          </a:p>
          <a:p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</a:rPr>
              <a:t>Варить гречку можно не только в кастрюле, как мы привыкли, но и в сковороде – благодаря продолжительной предварительной обжарке она получается невероятно рассыпчатой. Для приготовления гречки на сковороде лучше всего подойдет тяжелая чугунная посуда.</a:t>
            </a:r>
          </a:p>
          <a:p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7452360" y="2055813"/>
            <a:ext cx="4389120" cy="3745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84862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7153275"/>
          </a:xfrm>
          <a:prstGeom prst="rect">
            <a:avLst/>
          </a:prstGeom>
        </p:spPr>
      </p:pic>
      <p:pic>
        <p:nvPicPr>
          <p:cNvPr id="8" name="Объект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358" y="769063"/>
            <a:ext cx="5610295" cy="3155791"/>
          </a:xfrm>
        </p:spPr>
      </p:pic>
      <p:pic>
        <p:nvPicPr>
          <p:cNvPr id="9" name="Объект 8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7436" y="3129914"/>
            <a:ext cx="5760722" cy="3240406"/>
          </a:xfrm>
        </p:spPr>
      </p:pic>
    </p:spTree>
    <p:extLst>
      <p:ext uri="{BB962C8B-B14F-4D97-AF65-F5344CB8AC3E}">
        <p14:creationId xmlns:p14="http://schemas.microsoft.com/office/powerpoint/2010/main" val="1262115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7153275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894714"/>
            <a:ext cx="10515600" cy="1325563"/>
          </a:xfrm>
        </p:spPr>
        <p:txBody>
          <a:bodyPr>
            <a:noAutofit/>
          </a:bodyPr>
          <a:lstStyle/>
          <a:p>
            <a:pPr indent="449580"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/>
              <a:t>Цель: </a:t>
            </a:r>
            <a:r>
              <a:rPr lang="ru-RU" sz="2400" b="1" dirty="0" smtClean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формирование у детей дошкольного возраста, их родителей интереса к истории, обычаям русского народа, физической культуре, формирование у воспитанников основ культуры питания за счёт развития кулинарных навыков и умений, интереса к народным кулинарным традициям. </a:t>
            </a:r>
            <a:endParaRPr lang="ru-RU" sz="2400" b="1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26720" y="2499361"/>
            <a:ext cx="10927080" cy="3677602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Задачи: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Активизировать </a:t>
            </a:r>
            <a:r>
              <a:rPr lang="ru-RU" sz="2400" b="1" dirty="0">
                <a:ea typeface="Calibri" panose="020F0502020204030204" pitchFamily="34" charset="0"/>
                <a:cs typeface="Times New Roman" panose="02020603050405020304" pitchFamily="18" charset="0"/>
              </a:rPr>
              <a:t>познавательную и творческую инициативу дошкольников, развивать у детей интерес к приготовлению пищи. </a:t>
            </a:r>
            <a:endParaRPr lang="ru-RU" sz="2400" b="1" dirty="0" smtClean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Побуждать </a:t>
            </a:r>
            <a:r>
              <a:rPr lang="ru-RU" sz="2400" b="1" dirty="0">
                <a:ea typeface="Calibri" panose="020F0502020204030204" pitchFamily="34" charset="0"/>
                <a:cs typeface="Times New Roman" panose="02020603050405020304" pitchFamily="18" charset="0"/>
              </a:rPr>
              <a:t>детей вести здоровый образ жизни, соблюдать правила правильного питания, изучать кулинарные традиции своего края и страны. </a:t>
            </a:r>
            <a:endParaRPr lang="ru-RU" sz="2400" b="1" dirty="0" smtClean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Создавать </a:t>
            </a:r>
            <a:r>
              <a:rPr lang="ru-RU" sz="2400" b="1" dirty="0">
                <a:ea typeface="Calibri" panose="020F0502020204030204" pitchFamily="34" charset="0"/>
                <a:cs typeface="Times New Roman" panose="02020603050405020304" pitchFamily="18" charset="0"/>
              </a:rPr>
              <a:t>условия и побуждать детей и родителей к совместной деятельности, поддерживать кулинарные традиции.</a:t>
            </a:r>
            <a:endParaRPr lang="ru-RU" sz="2400" b="1" dirty="0" smtClean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301098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715327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212529"/>
                </a:solidFill>
                <a:effectLst/>
              </a:rPr>
              <a:t>ГДЕ БЛИНЫ, ТУТ И МЫ!</a:t>
            </a:r>
            <a:endParaRPr lang="ru-RU" b="1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" name="Объект 9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3425" y="1333447"/>
            <a:ext cx="3642162" cy="4856216"/>
          </a:xfrm>
        </p:spPr>
      </p:pic>
      <p:sp>
        <p:nvSpPr>
          <p:cNvPr id="8" name="Текст 7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" name="Объект 10"/>
          <p:cNvPicPr>
            <a:picLocks noGrp="1" noChangeAspect="1"/>
          </p:cNvPicPr>
          <p:nvPr>
            <p:ph sz="quarter" idx="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9993" y="1333447"/>
            <a:ext cx="3642162" cy="4856216"/>
          </a:xfrm>
        </p:spPr>
      </p:pic>
    </p:spTree>
    <p:extLst>
      <p:ext uri="{BB962C8B-B14F-4D97-AF65-F5344CB8AC3E}">
        <p14:creationId xmlns:p14="http://schemas.microsoft.com/office/powerpoint/2010/main" val="22544317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7153275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БЛИНЫ</a:t>
            </a:r>
            <a:endParaRPr lang="ru-RU" b="1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412"/>
          <a:stretch/>
        </p:blipFill>
        <p:spPr>
          <a:xfrm>
            <a:off x="6858000" y="2055813"/>
            <a:ext cx="4831080" cy="3996514"/>
          </a:xfrm>
        </p:spPr>
      </p:pic>
      <p:sp>
        <p:nvSpPr>
          <p:cNvPr id="9" name="Объект 8"/>
          <p:cNvSpPr>
            <a:spLocks noGrp="1"/>
          </p:cNvSpPr>
          <p:nvPr>
            <p:ph sz="half" idx="1"/>
          </p:nvPr>
        </p:nvSpPr>
        <p:spPr>
          <a:xfrm>
            <a:off x="518160" y="1825625"/>
            <a:ext cx="6111240" cy="4351338"/>
          </a:xfrm>
        </p:spPr>
        <p:txBody>
          <a:bodyPr/>
          <a:lstStyle/>
          <a:p>
            <a:r>
              <a:rPr lang="ru-RU" b="1" dirty="0">
                <a:hlinkClick r:id="rId4"/>
              </a:rPr>
              <a:t>Яйцо куриное </a:t>
            </a:r>
            <a:r>
              <a:rPr lang="ru-RU" b="1" dirty="0"/>
              <a:t>(небольшие яйца или 1 крупное) — 2 </a:t>
            </a:r>
            <a:r>
              <a:rPr lang="ru-RU" b="1" dirty="0" err="1"/>
              <a:t>шт</a:t>
            </a:r>
            <a:endParaRPr lang="ru-RU" b="1" dirty="0"/>
          </a:p>
          <a:p>
            <a:r>
              <a:rPr lang="ru-RU" b="1" dirty="0">
                <a:hlinkClick r:id="rId5"/>
              </a:rPr>
              <a:t>Сахар </a:t>
            </a:r>
            <a:r>
              <a:rPr lang="ru-RU" b="1" dirty="0"/>
              <a:t>(по вкусу) — 1 ст. л.</a:t>
            </a:r>
          </a:p>
          <a:p>
            <a:r>
              <a:rPr lang="ru-RU" b="1" dirty="0">
                <a:hlinkClick r:id="rId6"/>
              </a:rPr>
              <a:t>Соль </a:t>
            </a:r>
            <a:r>
              <a:rPr lang="ru-RU" b="1" dirty="0"/>
              <a:t>— 1 </a:t>
            </a:r>
            <a:r>
              <a:rPr lang="ru-RU" b="1" dirty="0" err="1"/>
              <a:t>щепот</a:t>
            </a:r>
            <a:r>
              <a:rPr lang="ru-RU" b="1" dirty="0"/>
              <a:t>.</a:t>
            </a:r>
          </a:p>
          <a:p>
            <a:r>
              <a:rPr lang="ru-RU" b="1" dirty="0">
                <a:hlinkClick r:id="rId7"/>
              </a:rPr>
              <a:t>Молоко </a:t>
            </a:r>
            <a:r>
              <a:rPr lang="ru-RU" b="1" dirty="0"/>
              <a:t>— 250 мл</a:t>
            </a:r>
          </a:p>
          <a:p>
            <a:r>
              <a:rPr lang="ru-RU" b="1" dirty="0">
                <a:hlinkClick r:id="rId8"/>
              </a:rPr>
              <a:t>Мука пшеничная </a:t>
            </a:r>
            <a:r>
              <a:rPr lang="ru-RU" b="1" dirty="0"/>
              <a:t>/ </a:t>
            </a:r>
            <a:r>
              <a:rPr lang="ru-RU" b="1" dirty="0">
                <a:hlinkClick r:id="rId9"/>
              </a:rPr>
              <a:t>Мука </a:t>
            </a:r>
            <a:r>
              <a:rPr lang="ru-RU" b="1" dirty="0"/>
              <a:t>— 100 г</a:t>
            </a:r>
          </a:p>
          <a:p>
            <a:r>
              <a:rPr lang="ru-RU" b="1" dirty="0">
                <a:hlinkClick r:id="rId10"/>
              </a:rPr>
              <a:t>Масло подсолнечное </a:t>
            </a:r>
            <a:r>
              <a:rPr lang="ru-RU" b="1" dirty="0"/>
              <a:t>— 1 ст. л.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724913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7153275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38200" y="730885"/>
            <a:ext cx="10515600" cy="1325563"/>
          </a:xfrm>
        </p:spPr>
        <p:txBody>
          <a:bodyPr/>
          <a:lstStyle/>
          <a:p>
            <a:r>
              <a:rPr lang="ru-RU" b="1" dirty="0" smtClean="0"/>
              <a:t>НЕ КРАСНА ИЗБА УГЛАМИ, А КРАСНА ПИРОГАМИ</a:t>
            </a:r>
            <a:endParaRPr lang="ru-RU" b="1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4050" y="2163763"/>
            <a:ext cx="3009900" cy="4013200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3120" y="1488123"/>
            <a:ext cx="4841240" cy="4841240"/>
          </a:xfrm>
        </p:spPr>
      </p:pic>
    </p:spTree>
    <p:extLst>
      <p:ext uri="{BB962C8B-B14F-4D97-AF65-F5344CB8AC3E}">
        <p14:creationId xmlns:p14="http://schemas.microsoft.com/office/powerpoint/2010/main" val="23266941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7153275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ПИРОГИ</a:t>
            </a:r>
            <a:endParaRPr lang="ru-RU" b="1" dirty="0"/>
          </a:p>
        </p:txBody>
      </p:sp>
      <p:sp>
        <p:nvSpPr>
          <p:cNvPr id="2" name="Объект 1"/>
          <p:cNvSpPr>
            <a:spLocks noGrp="1"/>
          </p:cNvSpPr>
          <p:nvPr>
            <p:ph sz="half" idx="1"/>
          </p:nvPr>
        </p:nvSpPr>
        <p:spPr>
          <a:xfrm>
            <a:off x="563879" y="1276985"/>
            <a:ext cx="7117081" cy="5327650"/>
          </a:xfrm>
        </p:spPr>
        <p:txBody>
          <a:bodyPr>
            <a:normAutofit fontScale="92500" lnSpcReduction="10000"/>
          </a:bodyPr>
          <a:lstStyle/>
          <a:p>
            <a:r>
              <a:rPr lang="ru-RU" b="1" u="sng" dirty="0">
                <a:solidFill>
                  <a:srgbClr val="0070C0"/>
                </a:solidFill>
              </a:rPr>
              <a:t>Мука </a:t>
            </a:r>
            <a:r>
              <a:rPr lang="ru-RU" dirty="0"/>
              <a:t> — 600 </a:t>
            </a:r>
            <a:r>
              <a:rPr lang="ru-RU" dirty="0" smtClean="0"/>
              <a:t>грамм </a:t>
            </a:r>
            <a:r>
              <a:rPr lang="ru-RU" b="1" u="sng" dirty="0">
                <a:solidFill>
                  <a:srgbClr val="0070C0"/>
                </a:solidFill>
              </a:rPr>
              <a:t>Дрожжи</a:t>
            </a:r>
            <a:r>
              <a:rPr lang="ru-RU" dirty="0"/>
              <a:t>  — 10 </a:t>
            </a:r>
            <a:r>
              <a:rPr lang="ru-RU" dirty="0" smtClean="0"/>
              <a:t>грамм         </a:t>
            </a:r>
            <a:r>
              <a:rPr lang="ru-RU" b="1" u="sng" dirty="0" smtClean="0">
                <a:solidFill>
                  <a:srgbClr val="0070C0"/>
                </a:solidFill>
              </a:rPr>
              <a:t>Вода </a:t>
            </a:r>
            <a:r>
              <a:rPr lang="ru-RU" b="1" u="sng" dirty="0">
                <a:solidFill>
                  <a:srgbClr val="0070C0"/>
                </a:solidFill>
              </a:rPr>
              <a:t>теплая </a:t>
            </a:r>
            <a:r>
              <a:rPr lang="ru-RU" dirty="0"/>
              <a:t> </a:t>
            </a:r>
            <a:r>
              <a:rPr lang="ru-RU" dirty="0"/>
              <a:t>-</a:t>
            </a:r>
            <a:r>
              <a:rPr lang="ru-RU" dirty="0" smtClean="0"/>
              <a:t>330</a:t>
            </a:r>
            <a:r>
              <a:rPr lang="ru-RU" dirty="0"/>
              <a:t> </a:t>
            </a:r>
            <a:r>
              <a:rPr lang="ru-RU" dirty="0" smtClean="0"/>
              <a:t>миллилитров </a:t>
            </a:r>
            <a:r>
              <a:rPr lang="ru-RU" dirty="0"/>
              <a:t> </a:t>
            </a:r>
            <a:r>
              <a:rPr lang="ru-RU" dirty="0" smtClean="0"/>
              <a:t>         </a:t>
            </a:r>
            <a:r>
              <a:rPr lang="ru-RU" b="1" u="sng" dirty="0" smtClean="0">
                <a:solidFill>
                  <a:srgbClr val="0070C0"/>
                </a:solidFill>
              </a:rPr>
              <a:t>Сахар</a:t>
            </a:r>
            <a:r>
              <a:rPr lang="ru-RU" dirty="0" smtClean="0"/>
              <a:t> </a:t>
            </a:r>
            <a:r>
              <a:rPr lang="ru-RU" dirty="0"/>
              <a:t> — 1 </a:t>
            </a:r>
            <a:r>
              <a:rPr lang="ru-RU" dirty="0" smtClean="0"/>
              <a:t>ст</a:t>
            </a:r>
            <a:r>
              <a:rPr lang="ru-RU" dirty="0"/>
              <a:t>. ложка (с верхом) </a:t>
            </a:r>
            <a:r>
              <a:rPr lang="ru-RU" b="1" u="sng" dirty="0" smtClean="0">
                <a:solidFill>
                  <a:srgbClr val="0070C0"/>
                </a:solidFill>
              </a:rPr>
              <a:t>Соль</a:t>
            </a:r>
            <a:r>
              <a:rPr lang="ru-RU" dirty="0" smtClean="0"/>
              <a:t> </a:t>
            </a:r>
            <a:r>
              <a:rPr lang="ru-RU" dirty="0"/>
              <a:t> — 1 </a:t>
            </a:r>
            <a:r>
              <a:rPr lang="ru-RU" dirty="0" smtClean="0"/>
              <a:t>чайная </a:t>
            </a:r>
            <a:r>
              <a:rPr lang="ru-RU" dirty="0"/>
              <a:t>ложка </a:t>
            </a:r>
            <a:r>
              <a:rPr lang="ru-RU" dirty="0"/>
              <a:t> </a:t>
            </a:r>
            <a:r>
              <a:rPr lang="ru-RU" b="1" u="sng" dirty="0" smtClean="0">
                <a:solidFill>
                  <a:srgbClr val="0070C0"/>
                </a:solidFill>
              </a:rPr>
              <a:t>Масло </a:t>
            </a:r>
            <a:r>
              <a:rPr lang="ru-RU" b="1" u="sng" dirty="0">
                <a:solidFill>
                  <a:srgbClr val="0070C0"/>
                </a:solidFill>
              </a:rPr>
              <a:t>растительное </a:t>
            </a:r>
            <a:r>
              <a:rPr lang="ru-RU" dirty="0"/>
              <a:t> — 3 </a:t>
            </a:r>
            <a:r>
              <a:rPr lang="ru-RU" dirty="0" smtClean="0"/>
              <a:t>ст</a:t>
            </a:r>
            <a:r>
              <a:rPr lang="ru-RU" dirty="0"/>
              <a:t>. ложки (2 </a:t>
            </a:r>
            <a:r>
              <a:rPr lang="ru-RU" dirty="0" err="1"/>
              <a:t>ст.л</a:t>
            </a:r>
            <a:r>
              <a:rPr lang="ru-RU" dirty="0"/>
              <a:t>. - в тесто; 1 </a:t>
            </a:r>
            <a:r>
              <a:rPr lang="ru-RU" dirty="0" err="1"/>
              <a:t>ст.л</a:t>
            </a:r>
            <a:r>
              <a:rPr lang="ru-RU" dirty="0"/>
              <a:t>. - для смазки</a:t>
            </a:r>
            <a:r>
              <a:rPr lang="ru-RU" dirty="0"/>
              <a:t>) </a:t>
            </a:r>
            <a:endParaRPr lang="ru-RU" dirty="0" smtClean="0"/>
          </a:p>
          <a:p>
            <a:r>
              <a:rPr lang="ru-RU" dirty="0" smtClean="0"/>
              <a:t>1</a:t>
            </a:r>
            <a:r>
              <a:rPr lang="ru-RU" dirty="0"/>
              <a:t>. Подготовьте и взвесьте все необходимые продукты.</a:t>
            </a:r>
          </a:p>
          <a:p>
            <a:r>
              <a:rPr lang="ru-RU" dirty="0"/>
              <a:t>2. Дрожжи растворите в теплой воде, добавьте 1 </a:t>
            </a:r>
            <a:r>
              <a:rPr lang="ru-RU" dirty="0" err="1"/>
              <a:t>ст.л</a:t>
            </a:r>
            <a:r>
              <a:rPr lang="ru-RU" dirty="0"/>
              <a:t>. сахара и 1 </a:t>
            </a:r>
            <a:r>
              <a:rPr lang="ru-RU" dirty="0" err="1"/>
              <a:t>ст.л</a:t>
            </a:r>
            <a:r>
              <a:rPr lang="ru-RU" dirty="0"/>
              <a:t>. муки. Оставьте в теплом месте на 15 минут до появления пенной шапочки.</a:t>
            </a:r>
          </a:p>
          <a:p>
            <a:r>
              <a:rPr lang="ru-RU" dirty="0"/>
              <a:t>3. Просейте муку, сделайте в ней углубление, влейте подошедшие дрожжи, масло, добавьте соль. Замесите тесто, не липнущее к рукам.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7680960" y="2202842"/>
            <a:ext cx="4157670" cy="3405478"/>
          </a:xfrm>
          <a:prstGeom prst="rect">
            <a:avLst/>
          </a:prstGeom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-274321" y="-887194"/>
            <a:ext cx="14525513" cy="677108"/>
          </a:xfrm>
          <a:prstGeom prst="rect">
            <a:avLst/>
          </a:prstGeom>
          <a:solidFill>
            <a:srgbClr val="FBFBF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900" b="0" i="0" u="none" strike="noStrike" cap="none" normalizeH="0" baseline="0" smtClean="0">
              <a:ln>
                <a:noFill/>
              </a:ln>
              <a:solidFill>
                <a:srgbClr val="333333"/>
              </a:solidFill>
              <a:effectLst/>
              <a:latin typeface="YS Tex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alt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YS Text"/>
              </a:rPr>
              <a:t>1. Подготовьте и взвесьте все необходимые продукты.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alt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YS Text"/>
              </a:rPr>
              <a:t>2. Дрожжи растворите в теплой воде, добавьте 1 ст.л. сахара и 1 ст.л. муки. Оставьте в теплом месте на 15 минут до появления пенной шапочки.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altLang="ru-RU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YS Text"/>
              </a:rPr>
              <a:t>3. Просейте муку, сделайте в ней углубление, влейте подошедшие дрожжи, масло, добавьте соль. Замесите тесто, не липнущее к рукам.</a:t>
            </a:r>
            <a:r>
              <a:rPr kumimoji="0" lang="ru-RU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41262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715327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Овощи – кладовая </a:t>
            </a:r>
            <a:r>
              <a:rPr lang="ru-RU" b="1" dirty="0" smtClean="0"/>
              <a:t>здоровья!</a:t>
            </a:r>
            <a:endParaRPr lang="ru-RU" b="1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008" y="1825625"/>
            <a:ext cx="3263503" cy="4351338"/>
          </a:xfrm>
        </p:spPr>
      </p:pic>
      <p:pic>
        <p:nvPicPr>
          <p:cNvPr id="9" name="Объект 8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519" y="1825625"/>
            <a:ext cx="4351338" cy="4351338"/>
          </a:xfr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9569" y="1825625"/>
            <a:ext cx="3247152" cy="4329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7855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7153275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ОВОЩНОЙ САЛАТ</a:t>
            </a:r>
            <a:endParaRPr lang="ru-RU" b="1" dirty="0"/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699760" cy="4351338"/>
          </a:xfrm>
        </p:spPr>
        <p:txBody>
          <a:bodyPr>
            <a:normAutofit fontScale="92500" lnSpcReduction="10000"/>
          </a:bodyPr>
          <a:lstStyle/>
          <a:p>
            <a:r>
              <a:rPr lang="ru-RU" dirty="0">
                <a:solidFill>
                  <a:srgbClr val="333333"/>
                </a:solidFill>
                <a:latin typeface="YS Text"/>
              </a:rPr>
              <a:t>1. Подготовить все ингредиенты для приготовления салата. </a:t>
            </a:r>
            <a:endParaRPr lang="ru-RU" dirty="0" smtClean="0">
              <a:solidFill>
                <a:srgbClr val="333333"/>
              </a:solidFill>
              <a:latin typeface="YS Text"/>
            </a:endParaRPr>
          </a:p>
          <a:p>
            <a:r>
              <a:rPr lang="ru-RU" dirty="0" smtClean="0">
                <a:solidFill>
                  <a:srgbClr val="333333"/>
                </a:solidFill>
                <a:latin typeface="YS Text"/>
              </a:rPr>
              <a:t>2. Молодую </a:t>
            </a:r>
            <a:r>
              <a:rPr lang="ru-RU" dirty="0">
                <a:solidFill>
                  <a:srgbClr val="333333"/>
                </a:solidFill>
                <a:latin typeface="YS Text"/>
              </a:rPr>
              <a:t>капусту нашинковать. Огурцы нарезать соломкой. С кукурузы слить жидкость, зелень мелко порубить. Яйца сварить </a:t>
            </a:r>
            <a:r>
              <a:rPr lang="ru-RU" dirty="0" smtClean="0">
                <a:solidFill>
                  <a:srgbClr val="333333"/>
                </a:solidFill>
                <a:latin typeface="YS Text"/>
              </a:rPr>
              <a:t>вкрутую и порезать.</a:t>
            </a:r>
          </a:p>
          <a:p>
            <a:r>
              <a:rPr lang="ru-RU" dirty="0" smtClean="0">
                <a:solidFill>
                  <a:srgbClr val="333333"/>
                </a:solidFill>
                <a:latin typeface="YS Text"/>
              </a:rPr>
              <a:t>3. Всё перемешать заправить растительным маслом или майонезом.</a:t>
            </a:r>
          </a:p>
          <a:p>
            <a:pPr algn="ctr"/>
            <a:r>
              <a:rPr lang="ru-RU" dirty="0">
                <a:solidFill>
                  <a:srgbClr val="3F3F3F"/>
                </a:solidFill>
                <a:latin typeface="Arial" panose="020B0604020202020204" pitchFamily="34" charset="0"/>
              </a:rPr>
              <a:t>Салат из молодой капусты с кукурузой готов!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 rotWithShape="1">
          <a:blip r:embed="rId3"/>
          <a:srcRect l="6425" r="14676"/>
          <a:stretch/>
        </p:blipFill>
        <p:spPr>
          <a:xfrm>
            <a:off x="6675120" y="2055813"/>
            <a:ext cx="5073301" cy="3604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796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7153275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38200" y="518477"/>
            <a:ext cx="10515600" cy="1325563"/>
          </a:xfrm>
        </p:spPr>
        <p:txBody>
          <a:bodyPr/>
          <a:lstStyle/>
          <a:p>
            <a:r>
              <a:rPr lang="ru-RU" b="1" dirty="0"/>
              <a:t>Гречневая каша – матушка наша, </a:t>
            </a:r>
            <a:r>
              <a:rPr lang="ru-RU" b="1" dirty="0" smtClean="0"/>
              <a:t>                    а </a:t>
            </a:r>
            <a:r>
              <a:rPr lang="ru-RU" b="1" dirty="0"/>
              <a:t>хлеб ржаной – отец наш родной</a:t>
            </a: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648" y="1844040"/>
            <a:ext cx="3780592" cy="4887438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0811" y="1844040"/>
            <a:ext cx="3811072" cy="4883576"/>
          </a:xfr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983" y="1844040"/>
            <a:ext cx="2837617" cy="4887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697106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</TotalTime>
  <Words>226</Words>
  <Application>Microsoft Office PowerPoint</Application>
  <PresentationFormat>Широкоэкранный</PresentationFormat>
  <Paragraphs>38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Arial</vt:lpstr>
      <vt:lpstr>Calibri</vt:lpstr>
      <vt:lpstr>Calibri Light</vt:lpstr>
      <vt:lpstr>Times New Roman</vt:lpstr>
      <vt:lpstr>YS Text</vt:lpstr>
      <vt:lpstr>Тема Office</vt:lpstr>
      <vt:lpstr>Филиал МБДОУ – детский сад «Детство» детский сад № 135</vt:lpstr>
      <vt:lpstr>Цель: формирование у детей дошкольного возраста, их родителей интереса к истории, обычаям русского народа, физической культуре, формирование у воспитанников основ культуры питания за счёт развития кулинарных навыков и умений, интереса к народным кулинарным традициям. </vt:lpstr>
      <vt:lpstr>ГДЕ БЛИНЫ, ТУТ И МЫ!</vt:lpstr>
      <vt:lpstr>БЛИНЫ</vt:lpstr>
      <vt:lpstr>НЕ КРАСНА ИЗБА УГЛАМИ, А КРАСНА ПИРОГАМИ</vt:lpstr>
      <vt:lpstr>ПИРОГИ</vt:lpstr>
      <vt:lpstr>Овощи – кладовая здоровья!</vt:lpstr>
      <vt:lpstr>ОВОЩНОЙ САЛАТ</vt:lpstr>
      <vt:lpstr>Гречневая каша – матушка наша,                     а хлеб ржаной – отец наш родной</vt:lpstr>
      <vt:lpstr>ГРЕЧА РАССЫПУХА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Филиал МБДОУ – детский сад «Детство» детский сад № 135</dc:title>
  <dc:creator>Ирина</dc:creator>
  <cp:lastModifiedBy>Ирина</cp:lastModifiedBy>
  <cp:revision>8</cp:revision>
  <dcterms:created xsi:type="dcterms:W3CDTF">2022-02-27T08:12:57Z</dcterms:created>
  <dcterms:modified xsi:type="dcterms:W3CDTF">2022-02-27T12:54:33Z</dcterms:modified>
</cp:coreProperties>
</file>